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78" r:id="rId2"/>
    <p:sldId id="281" r:id="rId3"/>
    <p:sldId id="283" r:id="rId4"/>
    <p:sldId id="284"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D18"/>
    <a:srgbClr val="959595"/>
    <a:srgbClr val="922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DE63BE-E42F-5B17-1BA1-5D0CE0751A14}" v="3" dt="2021-08-10T01:19:20.944"/>
    <p1510:client id="{FF44CC41-1D1D-46B2-A064-38ED7701AA04}" v="39" dt="2021-08-10T00:05:18.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95"/>
    <p:restoredTop sz="85965" autoAdjust="0"/>
  </p:normalViewPr>
  <p:slideViewPr>
    <p:cSldViewPr snapToGrid="0" snapToObjects="1">
      <p:cViewPr varScale="1">
        <p:scale>
          <a:sx n="57" d="100"/>
          <a:sy n="57" d="100"/>
        </p:scale>
        <p:origin x="884" y="4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4BDA2-AB9C-484B-9605-E26963277A0C}" type="datetimeFigureOut">
              <a:rPr lang="en-US" smtClean="0"/>
              <a:t>8/12/2021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65AE5-1C94-4EC6-8665-6427E8D19535}" type="slidenum">
              <a:rPr lang="en-US" smtClean="0"/>
              <a:t>‹#›</a:t>
            </a:fld>
            <a:endParaRPr lang="en-US"/>
          </a:p>
        </p:txBody>
      </p:sp>
    </p:spTree>
    <p:extLst>
      <p:ext uri="{BB962C8B-B14F-4D97-AF65-F5344CB8AC3E}">
        <p14:creationId xmlns:p14="http://schemas.microsoft.com/office/powerpoint/2010/main" val="4099106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MnlFjlI085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MnlFjlI085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acultydiversity.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panose="020F0502020204030204" pitchFamily="34" charset="0"/>
                <a:hlinkClick r:id="rId3"/>
              </a:rPr>
              <a:t>https://www.youtube.com/watch?v=MnlFjlI0854</a:t>
            </a:r>
            <a:endParaRPr lang="en-US" sz="1800" dirty="0"/>
          </a:p>
          <a:p>
            <a:endParaRPr lang="en-US" dirty="0"/>
          </a:p>
        </p:txBody>
      </p:sp>
      <p:sp>
        <p:nvSpPr>
          <p:cNvPr id="4" name="Slide Number Placeholder 3"/>
          <p:cNvSpPr>
            <a:spLocks noGrp="1"/>
          </p:cNvSpPr>
          <p:nvPr>
            <p:ph type="sldNum" sz="quarter" idx="5"/>
          </p:nvPr>
        </p:nvSpPr>
        <p:spPr/>
        <p:txBody>
          <a:bodyPr/>
          <a:lstStyle/>
          <a:p>
            <a:fld id="{3D165AE5-1C94-4EC6-8665-6427E8D19535}" type="slidenum">
              <a:rPr lang="en-US" smtClean="0"/>
              <a:t>1</a:t>
            </a:fld>
            <a:endParaRPr lang="en-US"/>
          </a:p>
        </p:txBody>
      </p:sp>
    </p:spTree>
    <p:extLst>
      <p:ext uri="{BB962C8B-B14F-4D97-AF65-F5344CB8AC3E}">
        <p14:creationId xmlns:p14="http://schemas.microsoft.com/office/powerpoint/2010/main" val="302439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algn="ctr">
              <a:lnSpc>
                <a:spcPts val="1200"/>
              </a:lnSpc>
              <a:spcBef>
                <a:spcPts val="0"/>
              </a:spcBef>
              <a:spcAft>
                <a:spcPts val="800"/>
              </a:spcAft>
            </a:pPr>
            <a:r>
              <a:rPr lang="en-US" sz="1800" b="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Name stories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905" marR="0">
              <a:lnSpc>
                <a:spcPts val="12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Our names identify us and connect us to our families, cultures, heritage, backgrounds. We use our names when we communicate with one another. Sharing our names is sharing ourselves.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905" marR="0">
              <a:lnSpc>
                <a:spcPts val="1200"/>
              </a:lnSpc>
              <a:spcBef>
                <a:spcPts val="0"/>
              </a:spcBef>
              <a:spcAft>
                <a:spcPts val="800"/>
              </a:spcAft>
            </a:pPr>
            <a:r>
              <a:rPr lang="en-US" sz="1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Purpose:</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905" marR="0">
              <a:lnSpc>
                <a:spcPts val="12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provide people/students in a group with an opportunity to introduce themselves in a simple yet meaningful way. To give each person power to own the floor in a given space, an opportunity to share their voice.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905" marR="0">
              <a:lnSpc>
                <a:spcPts val="12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Instructions: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905" marR="0">
              <a:lnSpc>
                <a:spcPts val="12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Take 5-7 minutes.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905" marR="0">
              <a:lnSpc>
                <a:spcPts val="12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Write a short poem or set of prose about your name. Use a piece of paper or type on a device. (</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will be shared, so please write a version of your name story you are comfortable sharing</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905" marR="0">
              <a:lnSpc>
                <a:spcPts val="12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You may respond to any of the following prompts. Or please ignore these and say whatever you wish to about your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is your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Where does it come from?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does it mean? What does it mean to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How does your name tell others about who you 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Did you ever wish you had a different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stories do you have about your name(s) and the people who call your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nicknames do you have? Which do 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200"/>
              </a:lnSpc>
              <a:spcBef>
                <a:spcPts val="0"/>
              </a:spcBef>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How is your name (mis)pronounced? What does this mean to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Take turns, each person reading their name story to the group.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There is no cross-talk or reactions offered during the sharing.</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effectLst/>
                <a:latin typeface="Calibri" panose="020F0502020204030204" pitchFamily="34" charset="0"/>
                <a:ea typeface="Times New Roman" panose="02020603050405020304" pitchFamily="18" charset="0"/>
                <a:cs typeface="Times New Roman" panose="02020603050405020304" pitchFamily="18" charset="0"/>
              </a:rPr>
              <a:t>Resources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“Say my Name” by Idris Goodwin </a:t>
            </a: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Idris Goodwin - "Say My Name" / </a:t>
            </a:r>
            <a:r>
              <a:rPr lang="en-US" sz="1800" u="sng" dirty="0" err="1">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BreakBeat</a:t>
            </a: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 Spoken Word Poetry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D165AE5-1C94-4EC6-8665-6427E8D19535}" type="slidenum">
              <a:rPr lang="en-US" smtClean="0"/>
              <a:t>2</a:t>
            </a:fld>
            <a:endParaRPr lang="en-US"/>
          </a:p>
        </p:txBody>
      </p:sp>
    </p:spTree>
    <p:extLst>
      <p:ext uri="{BB962C8B-B14F-4D97-AF65-F5344CB8AC3E}">
        <p14:creationId xmlns:p14="http://schemas.microsoft.com/office/powerpoint/2010/main" val="148228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65AE5-1C94-4EC6-8665-6427E8D19535}" type="slidenum">
              <a:rPr lang="en-US" smtClean="0"/>
              <a:t>3</a:t>
            </a:fld>
            <a:endParaRPr lang="en-US"/>
          </a:p>
        </p:txBody>
      </p:sp>
    </p:spTree>
    <p:extLst>
      <p:ext uri="{BB962C8B-B14F-4D97-AF65-F5344CB8AC3E}">
        <p14:creationId xmlns:p14="http://schemas.microsoft.com/office/powerpoint/2010/main" val="3028507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dirty="0"/>
              <a:t>The National Center for Faculty Development and Diversity (NCFDD) is an organization dedicated to “supporting faculty, postdocs, and graduate students in making successful transitions at every stage of their academic career.” </a:t>
            </a:r>
            <a:br>
              <a:rPr lang="en-US" dirty="0"/>
            </a:br>
            <a:br>
              <a:rPr lang="en-US" dirty="0"/>
            </a:br>
            <a:r>
              <a:rPr lang="en-US" dirty="0"/>
              <a:t>NCFDD offers great resources on topics relevant to faculty life. There are workshops on topics ranging rom “Moving from Resistance to Writing” to “Drama-Free Collaborations: How to Develop and Sustain Healthy Partnerships with Co-Authors” to “Cultivating Your Network of Mentors and Sponsors.”</a:t>
            </a:r>
            <a:br>
              <a:rPr lang="en-US" dirty="0"/>
            </a:br>
            <a:br>
              <a:rPr lang="en-US" dirty="0"/>
            </a:br>
            <a:r>
              <a:rPr lang="en-US" dirty="0"/>
              <a:t>Loyola University Chicago holds an institutional membership which means that ALL faculty, graduate students, and postdocs have full access to all NCFDD resources. To activate your membership, simply do the </a:t>
            </a:r>
            <a:r>
              <a:rPr lang="en-US" dirty="0" err="1"/>
              <a:t>following:Go</a:t>
            </a:r>
            <a:r>
              <a:rPr lang="en-US" dirty="0"/>
              <a:t> to the National Center for Faculty Development and Diversity website (</a:t>
            </a:r>
            <a:r>
              <a:rPr lang="en-US" dirty="0">
                <a:hlinkClick r:id="rId3"/>
              </a:rPr>
              <a:t>www.facultydiversity.org</a:t>
            </a:r>
            <a:r>
              <a:rPr lang="en-US" dirty="0"/>
              <a:t>).</a:t>
            </a:r>
          </a:p>
          <a:p>
            <a:pPr>
              <a:buFont typeface="+mj-lt"/>
              <a:buAutoNum type="arabicPeriod"/>
            </a:pPr>
            <a:r>
              <a:rPr lang="en-US" dirty="0"/>
              <a:t>Select the “Become a Member” tab and choose “Individual Membership.”</a:t>
            </a:r>
          </a:p>
          <a:p>
            <a:pPr>
              <a:buFont typeface="+mj-lt"/>
              <a:buAutoNum type="arabicPeriod"/>
            </a:pPr>
            <a:r>
              <a:rPr lang="en-US" dirty="0"/>
              <a:t>On the Individual Membership page, select “Click Here.”</a:t>
            </a:r>
          </a:p>
          <a:p>
            <a:pPr>
              <a:buFont typeface="+mj-lt"/>
              <a:buAutoNum type="arabicPeriod"/>
            </a:pPr>
            <a:r>
              <a:rPr lang="en-US" dirty="0"/>
              <a:t>On the “Select Your Member Type” page, select “Institutional Sub-Account.”</a:t>
            </a:r>
          </a:p>
          <a:p>
            <a:pPr>
              <a:buFont typeface="+mj-lt"/>
              <a:buAutoNum type="arabicPeriod"/>
            </a:pPr>
            <a:r>
              <a:rPr lang="en-US" dirty="0"/>
              <a:t>On the “Select a Username” page, type your LUC e-mail address in the Username box.</a:t>
            </a:r>
          </a:p>
          <a:p>
            <a:pPr>
              <a:buFont typeface="+mj-lt"/>
              <a:buAutoNum type="arabicPeriod"/>
            </a:pPr>
            <a:r>
              <a:rPr lang="en-US" dirty="0"/>
              <a:t>Complete the registration process.</a:t>
            </a:r>
          </a:p>
          <a:p>
            <a:pPr>
              <a:buFont typeface="+mj-lt"/>
              <a:buAutoNum type="arabicPeriod"/>
            </a:pPr>
            <a:r>
              <a:rPr lang="en-US" dirty="0"/>
              <a:t>You will receive a welcome e-mail at your LUC e-mail address within 24 business hours confirming that your account is now active and you can begin fully using your new NCFDD membership.</a:t>
            </a:r>
          </a:p>
          <a:p>
            <a:endParaRPr lang="en-US" dirty="0"/>
          </a:p>
        </p:txBody>
      </p:sp>
      <p:sp>
        <p:nvSpPr>
          <p:cNvPr id="4" name="Slide Number Placeholder 3"/>
          <p:cNvSpPr>
            <a:spLocks noGrp="1"/>
          </p:cNvSpPr>
          <p:nvPr>
            <p:ph type="sldNum" sz="quarter" idx="5"/>
          </p:nvPr>
        </p:nvSpPr>
        <p:spPr/>
        <p:txBody>
          <a:bodyPr/>
          <a:lstStyle/>
          <a:p>
            <a:fld id="{3D165AE5-1C94-4EC6-8665-6427E8D19535}" type="slidenum">
              <a:rPr lang="en-US" smtClean="0"/>
              <a:t>4</a:t>
            </a:fld>
            <a:endParaRPr lang="en-US"/>
          </a:p>
        </p:txBody>
      </p:sp>
    </p:spTree>
    <p:extLst>
      <p:ext uri="{BB962C8B-B14F-4D97-AF65-F5344CB8AC3E}">
        <p14:creationId xmlns:p14="http://schemas.microsoft.com/office/powerpoint/2010/main" val="4910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67D2-1981-164A-A24D-7E63BC825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CEFE16-7C40-3244-A330-EB8AA536BF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053A6B-5934-9A44-A7F1-3B6C10B28647}"/>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F6200CB7-52B5-1F47-96DB-C1FEBFF08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18809-211A-A644-A55A-5669A91A9DD6}"/>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2504276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F6C6-E9FE-E44B-9EBF-AA1C16110F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B7A9EB-BBAF-254B-886E-BC49F3D32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D04B5-3C75-0A4F-B3FC-9CA125DE6B6D}"/>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61FB3B64-09C5-D84D-9AEA-201E5C839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97678-30D3-9941-80F4-2E4DD5E4E424}"/>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1965745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182639-5D9F-2B48-9974-13FA21B4C3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C233DF-0384-8D47-B520-5281136EFA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6F519-ECF0-4745-9C2F-3E62172A62EE}"/>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763AEADB-9848-2E4D-A3E3-6FB1CA317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E1D1B-0AD1-F44A-BF74-51A66EA6B927}"/>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332621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7DBF-019A-1B4E-9900-18F924BCC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99CC0B-F459-5240-AF54-C356435E85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BC0B08-1C0A-904C-BCCD-7353F14E5404}"/>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F26FBB64-30C9-C740-88BB-82C605C6D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DB5D6-F527-F148-9019-B7018758AFB0}"/>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123026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E937A-DFC5-EE47-B208-F172E15670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1CBD93-E28E-A74D-8171-EDF47D3ADB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20332C-3448-154E-84BA-C50ABD9C6588}"/>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504867CC-C549-714E-B2E9-AC61A0208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468F3-D303-9C4B-9E9B-EFBFF3E5DE65}"/>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2226940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E0C0-5946-3B4E-8D62-1E0F737CD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3CB6D-3908-144D-BAD2-E575451AE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898A0D-6A49-0B4E-A725-2ED5879416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A70C94-1F5E-D249-927A-59AC8F1F040C}"/>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6" name="Footer Placeholder 5">
            <a:extLst>
              <a:ext uri="{FF2B5EF4-FFF2-40B4-BE49-F238E27FC236}">
                <a16:creationId xmlns:a16="http://schemas.microsoft.com/office/drawing/2014/main" id="{B06DF103-DD3A-E148-A41B-773DCB16B0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88E32C-90C8-C548-B983-820E5127BAFC}"/>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198451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295B-56BD-5442-8B58-C672216ABD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AA3AF6-45CC-D24A-99D7-5714462D21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C9B00C-966E-6442-B3E8-C07B6AF7E6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482F5C-A291-2E4F-9CC5-A50050C0E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0DB8D5-26B0-504F-A79A-40450F668E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AF79CB-1496-2D48-8AB8-C225C747EA93}"/>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8" name="Footer Placeholder 7">
            <a:extLst>
              <a:ext uri="{FF2B5EF4-FFF2-40B4-BE49-F238E27FC236}">
                <a16:creationId xmlns:a16="http://schemas.microsoft.com/office/drawing/2014/main" id="{10B270B5-D4C3-4048-8193-D24CDD7D94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71BC01-5203-784A-80CA-B4EBC340A173}"/>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556974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02F3-EF95-1A40-9795-D65EACD963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088995-C97F-1547-BB14-589FD00BDD27}"/>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4" name="Footer Placeholder 3">
            <a:extLst>
              <a:ext uri="{FF2B5EF4-FFF2-40B4-BE49-F238E27FC236}">
                <a16:creationId xmlns:a16="http://schemas.microsoft.com/office/drawing/2014/main" id="{79395F1C-6937-6F4F-9BDE-F0C7EC28A0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2C68AA-A31C-D845-A95A-FE9143F71AD5}"/>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4044524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9BE514-CEA8-A141-934B-4B0C53C35E6B}"/>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3" name="Footer Placeholder 2">
            <a:extLst>
              <a:ext uri="{FF2B5EF4-FFF2-40B4-BE49-F238E27FC236}">
                <a16:creationId xmlns:a16="http://schemas.microsoft.com/office/drawing/2014/main" id="{8C914711-C552-6444-8DD1-E0C46CF4A8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14D66A-7AAB-5D42-95DB-E60E15C350A5}"/>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282720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59A38-1A37-424A-A55A-9813DBC81B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1B11F0-2DAD-8249-B114-1D0C2A870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199629-F113-B148-8BC6-A89930D41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63904A-252E-7049-BDA8-38FD857F6B51}"/>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6" name="Footer Placeholder 5">
            <a:extLst>
              <a:ext uri="{FF2B5EF4-FFF2-40B4-BE49-F238E27FC236}">
                <a16:creationId xmlns:a16="http://schemas.microsoft.com/office/drawing/2014/main" id="{F1DF26C6-6F00-714A-B080-16A886C29F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BD480-11CC-1B4D-A007-E632E1142F3B}"/>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2639367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99E2D-8677-4E4E-BC0A-EA01E6787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AC3C6F-FBDE-BB49-87DA-7CC6F0D8F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E96F37-902C-2C45-9FAE-2A2E4CDEC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AD21A-83C8-AD46-9AB4-BF2660315515}"/>
              </a:ext>
            </a:extLst>
          </p:cNvPr>
          <p:cNvSpPr>
            <a:spLocks noGrp="1"/>
          </p:cNvSpPr>
          <p:nvPr>
            <p:ph type="dt" sz="half" idx="10"/>
          </p:nvPr>
        </p:nvSpPr>
        <p:spPr/>
        <p:txBody>
          <a:bodyPr/>
          <a:lstStyle/>
          <a:p>
            <a:fld id="{12DB5E5E-D999-A747-953F-933530F41262}" type="datetimeFigureOut">
              <a:rPr lang="en-US" smtClean="0"/>
              <a:t>8/12/2021</a:t>
            </a:fld>
            <a:endParaRPr lang="en-US"/>
          </a:p>
        </p:txBody>
      </p:sp>
      <p:sp>
        <p:nvSpPr>
          <p:cNvPr id="6" name="Footer Placeholder 5">
            <a:extLst>
              <a:ext uri="{FF2B5EF4-FFF2-40B4-BE49-F238E27FC236}">
                <a16:creationId xmlns:a16="http://schemas.microsoft.com/office/drawing/2014/main" id="{0E12BC6A-6A61-C543-8229-3D04D1822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6369E-0C87-5543-A759-8A988DD44F23}"/>
              </a:ext>
            </a:extLst>
          </p:cNvPr>
          <p:cNvSpPr>
            <a:spLocks noGrp="1"/>
          </p:cNvSpPr>
          <p:nvPr>
            <p:ph type="sldNum" sz="quarter" idx="12"/>
          </p:nvPr>
        </p:nvSpPr>
        <p:spPr/>
        <p:txBody>
          <a:bodyPr/>
          <a:lstStyle/>
          <a:p>
            <a:fld id="{5C5D97C2-1E09-3D40-8D0E-EF8B383EA8ED}" type="slidenum">
              <a:rPr lang="en-US" smtClean="0"/>
              <a:t>‹#›</a:t>
            </a:fld>
            <a:endParaRPr lang="en-US"/>
          </a:p>
        </p:txBody>
      </p:sp>
    </p:spTree>
    <p:extLst>
      <p:ext uri="{BB962C8B-B14F-4D97-AF65-F5344CB8AC3E}">
        <p14:creationId xmlns:p14="http://schemas.microsoft.com/office/powerpoint/2010/main" val="64639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500AC2-F8DF-8447-8692-AA667DA18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6694F1-C883-4F41-AFAE-B76967A944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79C65-1376-4A4B-ADA2-8788E1FB3F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B5E5E-D999-A747-953F-933530F41262}" type="datetimeFigureOut">
              <a:rPr lang="en-US" smtClean="0"/>
              <a:t>8/12/2021</a:t>
            </a:fld>
            <a:endParaRPr lang="en-US"/>
          </a:p>
        </p:txBody>
      </p:sp>
      <p:sp>
        <p:nvSpPr>
          <p:cNvPr id="5" name="Footer Placeholder 4">
            <a:extLst>
              <a:ext uri="{FF2B5EF4-FFF2-40B4-BE49-F238E27FC236}">
                <a16:creationId xmlns:a16="http://schemas.microsoft.com/office/drawing/2014/main" id="{568A497D-40BD-684D-B6E9-AE7A18CD4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BE5692-6112-EC42-9FE1-9312B99FF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D97C2-1E09-3D40-8D0E-EF8B383EA8ED}" type="slidenum">
              <a:rPr lang="en-US" smtClean="0"/>
              <a:t>‹#›</a:t>
            </a:fld>
            <a:endParaRPr lang="en-US"/>
          </a:p>
        </p:txBody>
      </p:sp>
    </p:spTree>
    <p:extLst>
      <p:ext uri="{BB962C8B-B14F-4D97-AF65-F5344CB8AC3E}">
        <p14:creationId xmlns:p14="http://schemas.microsoft.com/office/powerpoint/2010/main" val="1942990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v=MnlFjlI0854"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BD1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9001EC-5DDD-4867-B7F8-8B39CDE5EB68}"/>
              </a:ext>
            </a:extLst>
          </p:cNvPr>
          <p:cNvPicPr>
            <a:picLocks noChangeAspect="1"/>
          </p:cNvPicPr>
          <p:nvPr/>
        </p:nvPicPr>
        <p:blipFill>
          <a:blip r:embed="rId3"/>
          <a:stretch>
            <a:fillRect/>
          </a:stretch>
        </p:blipFill>
        <p:spPr>
          <a:xfrm>
            <a:off x="898966" y="1683348"/>
            <a:ext cx="3098118" cy="2330443"/>
          </a:xfrm>
          <a:prstGeom prst="rect">
            <a:avLst/>
          </a:prstGeom>
        </p:spPr>
      </p:pic>
      <p:sp>
        <p:nvSpPr>
          <p:cNvPr id="3" name="Content Placeholder 2">
            <a:extLst>
              <a:ext uri="{FF2B5EF4-FFF2-40B4-BE49-F238E27FC236}">
                <a16:creationId xmlns:a16="http://schemas.microsoft.com/office/drawing/2014/main" id="{9ED80D47-EDD1-2A48-B91A-C5735C8FD37B}"/>
              </a:ext>
            </a:extLst>
          </p:cNvPr>
          <p:cNvSpPr>
            <a:spLocks noGrp="1"/>
          </p:cNvSpPr>
          <p:nvPr>
            <p:ph idx="1"/>
          </p:nvPr>
        </p:nvSpPr>
        <p:spPr>
          <a:xfrm>
            <a:off x="4482653" y="1642204"/>
            <a:ext cx="7424530" cy="4743174"/>
          </a:xfrm>
        </p:spPr>
        <p:txBody>
          <a:bodyPr anchor="t">
            <a:noAutofit/>
          </a:bodyPr>
          <a:lstStyle/>
          <a:p>
            <a:pPr fontAlgn="base"/>
            <a:r>
              <a:rPr lang="en-US" sz="3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Our names identify us and connect us to our families, cultures, heritage, backgrounds. We use our names when we communicate with one another. Sharing our names is sharing ourselves.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r>
              <a:rPr lang="en-US" sz="3200" b="1" i="0" strike="noStrike" dirty="0">
                <a:effectLst/>
                <a:latin typeface="wf_segoe-ui_light"/>
                <a:hlinkClick r:id="rId4">
                  <a:extLst>
                    <a:ext uri="{A12FA001-AC4F-418D-AE19-62706E023703}">
                      <ahyp:hlinkClr xmlns:ahyp="http://schemas.microsoft.com/office/drawing/2018/hyperlinkcolor" val="tx"/>
                    </a:ext>
                  </a:extLst>
                </a:hlinkClick>
              </a:rPr>
              <a:t>Idris Goodwin - "Say My Name" / </a:t>
            </a:r>
            <a:r>
              <a:rPr lang="en-US" sz="3200" b="1" i="0" strike="noStrike" dirty="0" err="1">
                <a:effectLst/>
                <a:latin typeface="wf_segoe-ui_light"/>
                <a:hlinkClick r:id="rId4">
                  <a:extLst>
                    <a:ext uri="{A12FA001-AC4F-418D-AE19-62706E023703}">
                      <ahyp:hlinkClr xmlns:ahyp="http://schemas.microsoft.com/office/drawing/2018/hyperlinkcolor" val="tx"/>
                    </a:ext>
                  </a:extLst>
                </a:hlinkClick>
              </a:rPr>
              <a:t>BreakBeat</a:t>
            </a:r>
            <a:r>
              <a:rPr lang="en-US" sz="3200" b="1" i="0" strike="noStrike" dirty="0">
                <a:effectLst/>
                <a:latin typeface="wf_segoe-ui_light"/>
                <a:hlinkClick r:id="rId4">
                  <a:extLst>
                    <a:ext uri="{A12FA001-AC4F-418D-AE19-62706E023703}">
                      <ahyp:hlinkClr xmlns:ahyp="http://schemas.microsoft.com/office/drawing/2018/hyperlinkcolor" val="tx"/>
                    </a:ext>
                  </a:extLst>
                </a:hlinkClick>
              </a:rPr>
              <a:t> Spoken Word Poetry</a:t>
            </a:r>
            <a:endParaRPr lang="en-US" sz="3200" b="1" i="0" dirty="0">
              <a:effectLst/>
              <a:latin typeface="wf_segoe-ui_light"/>
            </a:endParaRPr>
          </a:p>
          <a:p>
            <a:pPr algn="l" fontAlgn="base"/>
            <a:r>
              <a:rPr lang="en-US" sz="3200" b="0" i="0" dirty="0">
                <a:effectLst/>
                <a:latin typeface="wf_segoe-ui_normal"/>
              </a:rPr>
              <a:t>Goodwin's original poem traces the origin of his name personally, culturally and etymologically</a:t>
            </a:r>
            <a:endParaRPr lang="en-US" sz="3200" b="1" dirty="0"/>
          </a:p>
          <a:p>
            <a:pPr marL="0" indent="0">
              <a:buNone/>
            </a:pPr>
            <a:endParaRPr lang="en-US" sz="2200" dirty="0"/>
          </a:p>
        </p:txBody>
      </p:sp>
      <p:sp>
        <p:nvSpPr>
          <p:cNvPr id="4" name="Title 1">
            <a:extLst>
              <a:ext uri="{FF2B5EF4-FFF2-40B4-BE49-F238E27FC236}">
                <a16:creationId xmlns:a16="http://schemas.microsoft.com/office/drawing/2014/main" id="{09AB6365-7861-4C6F-8F1A-CC7A92F5230D}"/>
              </a:ext>
            </a:extLst>
          </p:cNvPr>
          <p:cNvSpPr>
            <a:spLocks noGrp="1"/>
          </p:cNvSpPr>
          <p:nvPr>
            <p:ph type="title"/>
          </p:nvPr>
        </p:nvSpPr>
        <p:spPr>
          <a:xfrm>
            <a:off x="4572000" y="365125"/>
            <a:ext cx="6781800" cy="1325563"/>
          </a:xfrm>
        </p:spPr>
        <p:txBody>
          <a:bodyPr/>
          <a:lstStyle/>
          <a:p>
            <a:r>
              <a:rPr lang="en-US" b="1" dirty="0"/>
              <a:t>Name Stories</a:t>
            </a:r>
          </a:p>
        </p:txBody>
      </p:sp>
    </p:spTree>
    <p:extLst>
      <p:ext uri="{BB962C8B-B14F-4D97-AF65-F5344CB8AC3E}">
        <p14:creationId xmlns:p14="http://schemas.microsoft.com/office/powerpoint/2010/main" val="485600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BD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87483-D7D3-429C-91DD-6A1BEA147A1B}"/>
              </a:ext>
            </a:extLst>
          </p:cNvPr>
          <p:cNvSpPr>
            <a:spLocks noGrp="1"/>
          </p:cNvSpPr>
          <p:nvPr>
            <p:ph type="title"/>
          </p:nvPr>
        </p:nvSpPr>
        <p:spPr/>
        <p:txBody>
          <a:bodyPr/>
          <a:lstStyle/>
          <a:p>
            <a:r>
              <a:rPr lang="en-US" b="1" dirty="0"/>
              <a:t>Name Stories</a:t>
            </a:r>
          </a:p>
        </p:txBody>
      </p:sp>
      <p:sp>
        <p:nvSpPr>
          <p:cNvPr id="3" name="Content Placeholder 2">
            <a:extLst>
              <a:ext uri="{FF2B5EF4-FFF2-40B4-BE49-F238E27FC236}">
                <a16:creationId xmlns:a16="http://schemas.microsoft.com/office/drawing/2014/main" id="{F19B779F-7E78-478E-9E96-C481646093CC}"/>
              </a:ext>
            </a:extLst>
          </p:cNvPr>
          <p:cNvSpPr>
            <a:spLocks noGrp="1"/>
          </p:cNvSpPr>
          <p:nvPr>
            <p:ph idx="1"/>
          </p:nvPr>
        </p:nvSpPr>
        <p:spPr>
          <a:xfrm>
            <a:off x="838200" y="1505584"/>
            <a:ext cx="10515600" cy="5352416"/>
          </a:xfrm>
        </p:spPr>
        <p:txBody>
          <a:bodyPr>
            <a:normAutofit/>
          </a:bodyPr>
          <a:lstStyle/>
          <a:p>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Write a short poem or set of prose about your name. Use a piece of paper or type on a device. (</a:t>
            </a:r>
            <a:r>
              <a:rPr lang="en-US" sz="22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will be shared, so please write a version of your name story you are comfortable sharing</a:t>
            </a:r>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You may respond to any of the following prompts. Or please ignore these and say whatever you wish to about your name.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is your name?</a:t>
            </a:r>
          </a:p>
          <a:p>
            <a:pPr lvl="1"/>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Where does it come from? </a:t>
            </a:r>
          </a:p>
          <a:p>
            <a:pPr lvl="1"/>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does it mean? What does it mean to you?</a:t>
            </a:r>
          </a:p>
          <a:p>
            <a:pPr lvl="1"/>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How does your name tell others about who you are? </a:t>
            </a:r>
          </a:p>
          <a:p>
            <a:pPr lvl="1"/>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Did you ever wish you had a different name?</a:t>
            </a:r>
          </a:p>
          <a:p>
            <a:pPr lvl="1"/>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stories do you have about your name(s) and the people who call your name?</a:t>
            </a:r>
          </a:p>
          <a:p>
            <a:pPr lvl="1"/>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What nicknames do you have? Which do you prefer?</a:t>
            </a:r>
          </a:p>
          <a:p>
            <a:pPr lvl="1"/>
            <a:r>
              <a:rPr lang="en-US" sz="2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How is your name (mis)pronounced? What does this mean to you?</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64464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22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FFF3-EC23-0E47-9804-CFCB703969EC}"/>
              </a:ext>
            </a:extLst>
          </p:cNvPr>
          <p:cNvSpPr>
            <a:spLocks noGrp="1"/>
          </p:cNvSpPr>
          <p:nvPr>
            <p:ph type="title"/>
          </p:nvPr>
        </p:nvSpPr>
        <p:spPr>
          <a:xfrm>
            <a:off x="1017105" y="-81136"/>
            <a:ext cx="10515600" cy="996415"/>
          </a:xfrm>
        </p:spPr>
        <p:txBody>
          <a:bodyPr anchor="b">
            <a:normAutofit/>
          </a:bodyPr>
          <a:lstStyle/>
          <a:p>
            <a:pPr algn="ctr"/>
            <a:r>
              <a:rPr lang="en-US" sz="4000" b="1" dirty="0">
                <a:solidFill>
                  <a:srgbClr val="FEBD18"/>
                </a:solidFill>
              </a:rPr>
              <a:t>Peer Mentoring Circles (PMC)</a:t>
            </a:r>
          </a:p>
        </p:txBody>
      </p:sp>
      <p:sp>
        <p:nvSpPr>
          <p:cNvPr id="3" name="Content Placeholder 2">
            <a:extLst>
              <a:ext uri="{FF2B5EF4-FFF2-40B4-BE49-F238E27FC236}">
                <a16:creationId xmlns:a16="http://schemas.microsoft.com/office/drawing/2014/main" id="{7A3A4D2D-C7A4-B540-9FFA-005D1D543D2B}"/>
              </a:ext>
            </a:extLst>
          </p:cNvPr>
          <p:cNvSpPr>
            <a:spLocks noGrp="1"/>
          </p:cNvSpPr>
          <p:nvPr>
            <p:ph sz="half" idx="1"/>
          </p:nvPr>
        </p:nvSpPr>
        <p:spPr>
          <a:xfrm>
            <a:off x="266055" y="1150859"/>
            <a:ext cx="5951865" cy="4976070"/>
          </a:xfrm>
        </p:spPr>
        <p:txBody>
          <a:bodyPr anchor="t">
            <a:noAutofit/>
          </a:bodyPr>
          <a:lstStyle/>
          <a:p>
            <a:pPr marL="0" indent="0">
              <a:buNone/>
            </a:pPr>
            <a:r>
              <a:rPr lang="en-US">
                <a:solidFill>
                  <a:schemeClr val="bg1"/>
                </a:solidFill>
              </a:rPr>
              <a:t>Register to be a Mentee at:</a:t>
            </a:r>
          </a:p>
          <a:p>
            <a:pPr marL="0" indent="0">
              <a:buNone/>
            </a:pPr>
            <a:r>
              <a:rPr lang="en-US">
                <a:solidFill>
                  <a:srgbClr val="FEBD18"/>
                </a:solidFill>
                <a:effectLst/>
                <a:latin typeface="arial" panose="020B0604020202020204" pitchFamily="34" charset="0"/>
              </a:rPr>
              <a:t>https://bit.ly/PMC_Mentee</a:t>
            </a:r>
          </a:p>
          <a:p>
            <a:pPr marL="0" indent="0">
              <a:buNone/>
            </a:pPr>
            <a:r>
              <a:rPr lang="en-US">
                <a:solidFill>
                  <a:schemeClr val="bg1"/>
                </a:solidFill>
                <a:latin typeface="arial" panose="020B0604020202020204" pitchFamily="34" charset="0"/>
              </a:rPr>
              <a:t>by Monday, August 16</a:t>
            </a:r>
          </a:p>
          <a:p>
            <a:pPr marL="0" indent="0">
              <a:buNone/>
            </a:pPr>
            <a:endParaRPr lang="en-US">
              <a:solidFill>
                <a:schemeClr val="bg1"/>
              </a:solidFill>
              <a:latin typeface="arial" panose="020B0604020202020204" pitchFamily="34" charset="0"/>
            </a:endParaRPr>
          </a:p>
          <a:p>
            <a:pPr marL="0" indent="0">
              <a:buNone/>
            </a:pPr>
            <a:r>
              <a:rPr lang="en-US">
                <a:solidFill>
                  <a:schemeClr val="bg1"/>
                </a:solidFill>
                <a:effectLst/>
              </a:rPr>
              <a:t>Questions about faculty mentoring programming can be directed to Christine Li-Grining, PhD at the Center for Faculty Excellence (</a:t>
            </a:r>
            <a:r>
              <a:rPr lang="en-US">
                <a:solidFill>
                  <a:schemeClr val="bg1"/>
                </a:solidFill>
                <a:effectLst/>
                <a:highlight>
                  <a:srgbClr val="922247"/>
                </a:highlight>
              </a:rPr>
              <a:t>Faculty_Develop@luc.edu</a:t>
            </a:r>
            <a:r>
              <a:rPr lang="en-US">
                <a:solidFill>
                  <a:schemeClr val="bg1"/>
                </a:solidFill>
                <a:effectLst/>
              </a:rPr>
              <a:t>). </a:t>
            </a:r>
            <a:br>
              <a:rPr lang="en-US" sz="3200" dirty="0">
                <a:solidFill>
                  <a:schemeClr val="bg1"/>
                </a:solidFill>
              </a:rPr>
            </a:br>
            <a:endParaRPr lang="en-US" sz="3200" dirty="0">
              <a:solidFill>
                <a:schemeClr val="bg1"/>
              </a:solidFill>
            </a:endParaRPr>
          </a:p>
        </p:txBody>
      </p:sp>
      <p:pic>
        <p:nvPicPr>
          <p:cNvPr id="6" name="Content Placeholder 5">
            <a:extLst>
              <a:ext uri="{FF2B5EF4-FFF2-40B4-BE49-F238E27FC236}">
                <a16:creationId xmlns:a16="http://schemas.microsoft.com/office/drawing/2014/main" id="{3BDD7DCB-9ADD-4040-A4CA-C2435CB7AF99}"/>
              </a:ext>
            </a:extLst>
          </p:cNvPr>
          <p:cNvPicPr>
            <a:picLocks noGrp="1" noChangeAspect="1"/>
          </p:cNvPicPr>
          <p:nvPr>
            <p:ph sz="half" idx="2"/>
          </p:nvPr>
        </p:nvPicPr>
        <p:blipFill>
          <a:blip r:embed="rId3"/>
          <a:stretch>
            <a:fillRect/>
          </a:stretch>
        </p:blipFill>
        <p:spPr>
          <a:xfrm>
            <a:off x="6351105" y="1480620"/>
            <a:ext cx="5181600" cy="3454400"/>
          </a:xfrm>
          <a:prstGeom prst="rect">
            <a:avLst/>
          </a:prstGeom>
        </p:spPr>
      </p:pic>
    </p:spTree>
    <p:extLst>
      <p:ext uri="{BB962C8B-B14F-4D97-AF65-F5344CB8AC3E}">
        <p14:creationId xmlns:p14="http://schemas.microsoft.com/office/powerpoint/2010/main" val="332586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5959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3A4D2D-C7A4-B540-9FFA-005D1D543D2B}"/>
              </a:ext>
            </a:extLst>
          </p:cNvPr>
          <p:cNvSpPr>
            <a:spLocks noGrp="1"/>
          </p:cNvSpPr>
          <p:nvPr>
            <p:ph sz="half" idx="1"/>
          </p:nvPr>
        </p:nvSpPr>
        <p:spPr>
          <a:xfrm>
            <a:off x="5174166" y="693915"/>
            <a:ext cx="6778349" cy="6368592"/>
          </a:xfrm>
        </p:spPr>
        <p:txBody>
          <a:bodyPr anchor="t">
            <a:noAutofit/>
          </a:bodyPr>
          <a:lstStyle/>
          <a:p>
            <a:pPr>
              <a:buFont typeface="+mj-lt"/>
              <a:buAutoNum type="arabicPeriod"/>
            </a:pPr>
            <a:r>
              <a:rPr lang="en-US" sz="2400" dirty="0"/>
              <a:t> Go to</a:t>
            </a:r>
            <a:r>
              <a:rPr lang="en-US" sz="2400" dirty="0">
                <a:solidFill>
                  <a:srgbClr val="FEBD18"/>
                </a:solidFill>
              </a:rPr>
              <a:t> www.facultydiversity.org</a:t>
            </a:r>
          </a:p>
          <a:p>
            <a:pPr>
              <a:buFont typeface="+mj-lt"/>
              <a:buAutoNum type="arabicPeriod"/>
            </a:pPr>
            <a:r>
              <a:rPr lang="en-US" sz="2400" dirty="0"/>
              <a:t> Click on “Become a Member” at the top</a:t>
            </a:r>
          </a:p>
          <a:p>
            <a:pPr>
              <a:buFont typeface="+mj-lt"/>
              <a:buAutoNum type="arabicPeriod"/>
            </a:pPr>
            <a:r>
              <a:rPr lang="en-US" sz="2400" dirty="0"/>
              <a:t> On the Institutional Member page, click on the pull-down menu</a:t>
            </a:r>
          </a:p>
          <a:p>
            <a:pPr>
              <a:buFont typeface="+mj-lt"/>
              <a:buAutoNum type="arabicPeriod"/>
            </a:pPr>
            <a:r>
              <a:rPr lang="en-US" sz="2400" dirty="0"/>
              <a:t> Select </a:t>
            </a:r>
            <a:r>
              <a:rPr lang="en-US" sz="2400" dirty="0">
                <a:solidFill>
                  <a:srgbClr val="FEBD18"/>
                </a:solidFill>
              </a:rPr>
              <a:t>Loyola University Chicago</a:t>
            </a:r>
            <a:r>
              <a:rPr lang="en-US" sz="2400" dirty="0"/>
              <a:t>, click Continue</a:t>
            </a:r>
          </a:p>
          <a:p>
            <a:pPr>
              <a:buFont typeface="+mj-lt"/>
              <a:buAutoNum type="arabicPeriod"/>
            </a:pPr>
            <a:r>
              <a:rPr lang="en-US" sz="2400" dirty="0"/>
              <a:t> Click on Activate My Membership</a:t>
            </a:r>
          </a:p>
          <a:p>
            <a:pPr>
              <a:buFont typeface="+mj-lt"/>
              <a:buAutoNum type="arabicPeriod"/>
            </a:pPr>
            <a:r>
              <a:rPr lang="en-US" sz="2400" dirty="0"/>
              <a:t> Complete the 3-step registration process.</a:t>
            </a:r>
          </a:p>
          <a:p>
            <a:pPr marL="914400" lvl="1" indent="-457200">
              <a:buAutoNum type="alphaUcPeriod"/>
            </a:pPr>
            <a:r>
              <a:rPr lang="en-US" sz="2000" dirty="0"/>
              <a:t>Account Info (*must use your @luc.edu email address)</a:t>
            </a:r>
          </a:p>
          <a:p>
            <a:pPr marL="914400" lvl="1" indent="-457200">
              <a:buAutoNum type="alphaUcPeriod"/>
            </a:pPr>
            <a:r>
              <a:rPr lang="en-US" sz="2000" dirty="0"/>
              <a:t>Personal and Professional</a:t>
            </a:r>
          </a:p>
          <a:p>
            <a:pPr marL="914400" lvl="1" indent="-457200">
              <a:buAutoNum type="alphaUcPeriod"/>
            </a:pPr>
            <a:r>
              <a:rPr lang="en-US" sz="2000" dirty="0"/>
              <a:t>Review</a:t>
            </a:r>
          </a:p>
          <a:p>
            <a:pPr>
              <a:buFont typeface="+mj-lt"/>
              <a:buAutoNum type="arabicPeriod"/>
            </a:pPr>
            <a:r>
              <a:rPr lang="en-US" sz="2400" dirty="0"/>
              <a:t> You will receive a welcome e-mail at your LUC e-mail address within 24 business hours confirming that your account is now active and you can begin fully using your new NCFDD membership.</a:t>
            </a:r>
          </a:p>
          <a:p>
            <a:pPr marL="0" indent="0">
              <a:buNone/>
            </a:pPr>
            <a:endParaRPr lang="en-US" sz="3200" dirty="0">
              <a:solidFill>
                <a:schemeClr val="bg1"/>
              </a:solidFill>
              <a:latin typeface="arial" panose="020B0604020202020204" pitchFamily="34" charset="0"/>
            </a:endParaRPr>
          </a:p>
          <a:p>
            <a:pPr marL="0" indent="0">
              <a:buNone/>
            </a:pPr>
            <a:br>
              <a:rPr lang="en-US" sz="3200" dirty="0">
                <a:solidFill>
                  <a:schemeClr val="bg1"/>
                </a:solidFill>
              </a:rPr>
            </a:br>
            <a:endParaRPr lang="en-US" sz="3200" dirty="0">
              <a:solidFill>
                <a:schemeClr val="bg1"/>
              </a:solidFill>
            </a:endParaRPr>
          </a:p>
        </p:txBody>
      </p:sp>
      <p:pic>
        <p:nvPicPr>
          <p:cNvPr id="7" name="Picture 6">
            <a:extLst>
              <a:ext uri="{FF2B5EF4-FFF2-40B4-BE49-F238E27FC236}">
                <a16:creationId xmlns:a16="http://schemas.microsoft.com/office/drawing/2014/main" id="{6DA5AD8F-B3BD-436E-9F4B-6104F5749F20}"/>
              </a:ext>
            </a:extLst>
          </p:cNvPr>
          <p:cNvPicPr>
            <a:picLocks noChangeAspect="1"/>
          </p:cNvPicPr>
          <p:nvPr/>
        </p:nvPicPr>
        <p:blipFill>
          <a:blip r:embed="rId3"/>
          <a:stretch>
            <a:fillRect/>
          </a:stretch>
        </p:blipFill>
        <p:spPr>
          <a:xfrm>
            <a:off x="239485" y="2370726"/>
            <a:ext cx="4700505" cy="1507485"/>
          </a:xfrm>
          <a:prstGeom prst="rect">
            <a:avLst/>
          </a:prstGeom>
        </p:spPr>
      </p:pic>
    </p:spTree>
    <p:extLst>
      <p:ext uri="{BB962C8B-B14F-4D97-AF65-F5344CB8AC3E}">
        <p14:creationId xmlns:p14="http://schemas.microsoft.com/office/powerpoint/2010/main" val="3826103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2587</TotalTime>
  <Words>932</Words>
  <Application>Microsoft Office PowerPoint</Application>
  <PresentationFormat>Widescreen</PresentationFormat>
  <Paragraphs>70</Paragraphs>
  <Slides>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arial</vt:lpstr>
      <vt:lpstr>arial</vt:lpstr>
      <vt:lpstr>Calibri</vt:lpstr>
      <vt:lpstr>Calibri Light</vt:lpstr>
      <vt:lpstr>Symbol</vt:lpstr>
      <vt:lpstr>wf_segoe-ui_light</vt:lpstr>
      <vt:lpstr>wf_segoe-ui_normal</vt:lpstr>
      <vt:lpstr>Office Theme</vt:lpstr>
      <vt:lpstr>Name Stories</vt:lpstr>
      <vt:lpstr>Name Stories</vt:lpstr>
      <vt:lpstr>Peer Mentoring Circles (PMC)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for Faculty Excellence</dc:title>
  <dc:creator>Ahad, Badia</dc:creator>
  <cp:lastModifiedBy>Buescher, Cathy</cp:lastModifiedBy>
  <cp:revision>29</cp:revision>
  <dcterms:created xsi:type="dcterms:W3CDTF">2021-02-24T03:09:10Z</dcterms:created>
  <dcterms:modified xsi:type="dcterms:W3CDTF">2021-08-12T12:25:56Z</dcterms:modified>
</cp:coreProperties>
</file>